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2" name="Shape 12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300"/>
              </a:spcBef>
              <a:defRPr sz="1200"/>
            </a:pP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431800" indent="-406400" algn="ctr">
              <a:spcBef>
                <a:spcPts val="600"/>
              </a:spcBef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431800" indent="76200" algn="ctr">
              <a:spcBef>
                <a:spcPts val="600"/>
              </a:spcBef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431800" indent="558800" algn="ctr">
              <a:spcBef>
                <a:spcPts val="600"/>
              </a:spcBef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431800" indent="1041400" algn="ctr">
              <a:spcBef>
                <a:spcPts val="600"/>
              </a:spcBef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431800" indent="1498600" algn="ctr">
              <a:spcBef>
                <a:spcPts val="600"/>
              </a:spcBef>
              <a:buClrTx/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81;p18" descr="Google Shape;81;p1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2588" y="255588"/>
            <a:ext cx="1943101" cy="428626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4" name="Body Level One…"/>
          <p:cNvSpPr txBox="1"/>
          <p:nvPr>
            <p:ph type="body" idx="1"/>
          </p:nvPr>
        </p:nvSpPr>
        <p:spPr>
          <a:xfrm rot="5400000">
            <a:off x="2309017" y="-251619"/>
            <a:ext cx="4525964" cy="822960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88;p19" descr="Google Shape;88;p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2588" y="255588"/>
            <a:ext cx="1943101" cy="428626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Title Text"/>
          <p:cNvSpPr txBox="1"/>
          <p:nvPr>
            <p:ph type="title"/>
          </p:nvPr>
        </p:nvSpPr>
        <p:spPr>
          <a:xfrm rot="5400000">
            <a:off x="4998315" y="2476819"/>
            <a:ext cx="5319569" cy="20574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4" name="Body Level One…"/>
          <p:cNvSpPr txBox="1"/>
          <p:nvPr>
            <p:ph type="body" idx="1"/>
          </p:nvPr>
        </p:nvSpPr>
        <p:spPr>
          <a:xfrm rot="5400000">
            <a:off x="807315" y="495619"/>
            <a:ext cx="5319569" cy="601980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11" descr="Google Shape;29;p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2588" y="255588"/>
            <a:ext cx="1943101" cy="428626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1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228600" indent="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228600" indent="4572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228600" indent="9144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228600" indent="13716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228600" indent="1828800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6;p12" descr="Google Shape;36;p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2588" y="255588"/>
            <a:ext cx="1943101" cy="428626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indent="-406400">
              <a:spcBef>
                <a:spcPts val="500"/>
              </a:spcBef>
              <a:buSzPts val="2800"/>
              <a:defRPr sz="2800"/>
            </a:lvl1pPr>
            <a:lvl2pPr marL="977900" indent="-444500">
              <a:spcBef>
                <a:spcPts val="500"/>
              </a:spcBef>
              <a:buSzPts val="2800"/>
              <a:defRPr sz="2800"/>
            </a:lvl2pPr>
            <a:lvl3pPr marL="1513839" indent="-497839">
              <a:spcBef>
                <a:spcPts val="500"/>
              </a:spcBef>
              <a:buSzPts val="2800"/>
              <a:defRPr sz="2800"/>
            </a:lvl3pPr>
            <a:lvl4pPr marL="2019300" indent="-533400">
              <a:spcBef>
                <a:spcPts val="500"/>
              </a:spcBef>
              <a:buSzPts val="2800"/>
              <a:defRPr sz="2800"/>
            </a:lvl4pPr>
            <a:lvl5pPr marL="2476500" indent="-533400">
              <a:spcBef>
                <a:spcPts val="500"/>
              </a:spcBef>
              <a:buSzPts val="2800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Google Shape;39;p12"/>
          <p:cNvSpPr txBox="1"/>
          <p:nvPr>
            <p:ph type="body" sz="half" idx="21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/>
          <a:p>
            <a:pPr indent="-406400">
              <a:spcBef>
                <a:spcPts val="500"/>
              </a:spcBef>
              <a:buSzPts val="2800"/>
              <a:defRPr sz="2800"/>
            </a:pP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WITH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44;p13" descr="Google Shape;44;p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2588" y="255588"/>
            <a:ext cx="1943101" cy="428626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2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228600" indent="0">
              <a:spcBef>
                <a:spcPts val="400"/>
              </a:spcBef>
              <a:buClrTx/>
              <a:buSzTx/>
              <a:buFontTx/>
              <a:buNone/>
              <a:defRPr b="1" sz="2400"/>
            </a:lvl1pPr>
            <a:lvl2pPr marL="228600" indent="457200">
              <a:spcBef>
                <a:spcPts val="400"/>
              </a:spcBef>
              <a:buClrTx/>
              <a:buSzTx/>
              <a:buFontTx/>
              <a:buNone/>
              <a:defRPr b="1" sz="2400"/>
            </a:lvl2pPr>
            <a:lvl3pPr marL="228600" indent="914400">
              <a:spcBef>
                <a:spcPts val="400"/>
              </a:spcBef>
              <a:buClrTx/>
              <a:buSzTx/>
              <a:buFontTx/>
              <a:buNone/>
              <a:defRPr b="1" sz="2400"/>
            </a:lvl3pPr>
            <a:lvl4pPr marL="228600" indent="1371600">
              <a:spcBef>
                <a:spcPts val="400"/>
              </a:spcBef>
              <a:buClrTx/>
              <a:buSzTx/>
              <a:buFontTx/>
              <a:buNone/>
              <a:defRPr b="1" sz="2400"/>
            </a:lvl4pPr>
            <a:lvl5pPr marL="228600" indent="1828800">
              <a:spcBef>
                <a:spcPts val="400"/>
              </a:spcBef>
              <a:buClrTx/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Google Shape;47;p13"/>
          <p:cNvSpPr txBox="1"/>
          <p:nvPr>
            <p:ph type="body" sz="half" idx="21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/>
          <a:p>
            <a:pPr indent="-381000">
              <a:spcBef>
                <a:spcPts val="400"/>
              </a:spcBef>
              <a:buSzPts val="2400"/>
              <a:defRPr sz="2400"/>
            </a:pPr>
          </a:p>
        </p:txBody>
      </p:sp>
      <p:sp>
        <p:nvSpPr>
          <p:cNvPr id="54" name="Google Shape;48;p13"/>
          <p:cNvSpPr txBox="1"/>
          <p:nvPr>
            <p:ph type="body" sz="quarter" idx="22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228600" indent="0">
              <a:spcBef>
                <a:spcPts val="400"/>
              </a:spcBef>
              <a:buClrTx/>
              <a:buSzTx/>
              <a:buFontTx/>
              <a:buNone/>
              <a:defRPr b="1" sz="2400"/>
            </a:pPr>
          </a:p>
        </p:txBody>
      </p:sp>
      <p:sp>
        <p:nvSpPr>
          <p:cNvPr id="55" name="Google Shape;49;p13"/>
          <p:cNvSpPr txBox="1"/>
          <p:nvPr>
            <p:ph type="body" sz="half" idx="23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/>
          <a:p>
            <a:pPr indent="-381000">
              <a:spcBef>
                <a:spcPts val="400"/>
              </a:spcBef>
              <a:buSzPts val="2400"/>
              <a:defRPr sz="2400"/>
            </a:pP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54;p14" descr="Google Shape;54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2588" y="255588"/>
            <a:ext cx="1943101" cy="428626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60;p15" descr="Google Shape;60;p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2588" y="255588"/>
            <a:ext cx="1943101" cy="428626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65;p16" descr="Google Shape;65;p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2588" y="255588"/>
            <a:ext cx="1943101" cy="428626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Title Text"/>
          <p:cNvSpPr txBox="1"/>
          <p:nvPr>
            <p:ph type="title"/>
          </p:nvPr>
        </p:nvSpPr>
        <p:spPr>
          <a:xfrm>
            <a:off x="457200" y="835250"/>
            <a:ext cx="3008314" cy="721542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2" name="Body Level One…"/>
          <p:cNvSpPr txBox="1"/>
          <p:nvPr>
            <p:ph type="body" idx="1"/>
          </p:nvPr>
        </p:nvSpPr>
        <p:spPr>
          <a:xfrm>
            <a:off x="3575050" y="772284"/>
            <a:ext cx="5111750" cy="5321013"/>
          </a:xfrm>
          <a:prstGeom prst="rect">
            <a:avLst/>
          </a:prstGeom>
        </p:spPr>
        <p:txBody>
          <a:bodyPr/>
          <a:lstStyle>
            <a:lvl1pPr indent="-431800">
              <a:spcBef>
                <a:spcPts val="600"/>
              </a:spcBef>
            </a:lvl1pPr>
            <a:lvl2pPr marL="972457" indent="-464457">
              <a:spcBef>
                <a:spcPts val="600"/>
              </a:spcBef>
            </a:lvl2pPr>
            <a:lvl3pPr marL="1498600" indent="-508000">
              <a:spcBef>
                <a:spcPts val="600"/>
              </a:spcBef>
            </a:lvl3pPr>
            <a:lvl4pPr marL="2042160" indent="-568960">
              <a:spcBef>
                <a:spcPts val="600"/>
              </a:spcBef>
            </a:lvl4pPr>
            <a:lvl5pPr marL="2499360" indent="-568960">
              <a:spcBef>
                <a:spcPts val="60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Google Shape;68;p16"/>
          <p:cNvSpPr txBox="1"/>
          <p:nvPr>
            <p:ph type="body" sz="half" idx="21"/>
          </p:nvPr>
        </p:nvSpPr>
        <p:spPr>
          <a:xfrm>
            <a:off x="457199" y="1828693"/>
            <a:ext cx="3008315" cy="4264603"/>
          </a:xfrm>
          <a:prstGeom prst="rect">
            <a:avLst/>
          </a:prstGeom>
        </p:spPr>
        <p:txBody>
          <a:bodyPr/>
          <a:lstStyle/>
          <a:p>
            <a:pPr marL="228600" indent="0">
              <a:spcBef>
                <a:spcPts val="200"/>
              </a:spcBef>
              <a:buClrTx/>
              <a:buSzTx/>
              <a:buFontTx/>
              <a:buNone/>
              <a:defRPr sz="1400"/>
            </a:pP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73;p17" descr="Google Shape;73;p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2588" y="255588"/>
            <a:ext cx="1943101" cy="428626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93" name="Google Shape;75;p17"/>
          <p:cNvSpPr/>
          <p:nvPr>
            <p:ph type="pic" sz="half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4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228600" indent="0">
              <a:spcBef>
                <a:spcPts val="200"/>
              </a:spcBef>
              <a:buClrTx/>
              <a:buSzTx/>
              <a:buFontTx/>
              <a:buNone/>
              <a:defRPr sz="1400"/>
            </a:lvl1pPr>
            <a:lvl2pPr marL="228600" indent="457200">
              <a:spcBef>
                <a:spcPts val="200"/>
              </a:spcBef>
              <a:buClrTx/>
              <a:buSzTx/>
              <a:buFontTx/>
              <a:buNone/>
              <a:defRPr sz="1400"/>
            </a:lvl2pPr>
            <a:lvl3pPr marL="228600" indent="914400">
              <a:spcBef>
                <a:spcPts val="200"/>
              </a:spcBef>
              <a:buClrTx/>
              <a:buSzTx/>
              <a:buFontTx/>
              <a:buNone/>
              <a:defRPr sz="1400"/>
            </a:lvl3pPr>
            <a:lvl4pPr marL="228600" indent="1371600">
              <a:spcBef>
                <a:spcPts val="200"/>
              </a:spcBef>
              <a:buClrTx/>
              <a:buSzTx/>
              <a:buFontTx/>
              <a:buNone/>
              <a:defRPr sz="1400"/>
            </a:lvl4pPr>
            <a:lvl5pPr marL="228600" indent="1828800">
              <a:spcBef>
                <a:spcPts val="200"/>
              </a:spcBef>
              <a:buClrTx/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68312" y="692150"/>
            <a:ext cx="8207376" cy="865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13184" y="6406805"/>
            <a:ext cx="273616" cy="264215"/>
          </a:xfrm>
          <a:prstGeom prst="rect">
            <a:avLst/>
          </a:prstGeom>
          <a:ln w="12700">
            <a:miter lim="400000"/>
          </a:ln>
        </p:spPr>
        <p:txBody>
          <a:bodyPr wrap="none" lIns="45699" tIns="45699" rIns="45699" bIns="45699" anchor="ctr">
            <a:spAutoFit/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457200" marR="0" indent="-34290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000000"/>
        </a:buClr>
        <a:buSzPts val="32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963385" marR="0" indent="-391885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000000"/>
        </a:buClr>
        <a:buSzPts val="32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1485900" marR="0" indent="-45720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000000"/>
        </a:buClr>
        <a:buSzPts val="32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2034539" marR="0" indent="-548639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000000"/>
        </a:buClr>
        <a:buSzPts val="32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2491739" marR="0" indent="-548639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000000"/>
        </a:buClr>
        <a:buSzPts val="32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2948939" marR="0" indent="-548639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000000"/>
        </a:buClr>
        <a:buSzPts val="32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3406140" marR="0" indent="-54864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000000"/>
        </a:buClr>
        <a:buSzPts val="32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3863340" marR="0" indent="-54864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000000"/>
        </a:buClr>
        <a:buSzPts val="32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4320540" marR="0" indent="-548640" algn="l" defTabSz="914400" rtl="0" latinLnBrk="0">
        <a:lnSpc>
          <a:spcPct val="100000"/>
        </a:lnSpc>
        <a:spcBef>
          <a:spcPts val="300"/>
        </a:spcBef>
        <a:spcAft>
          <a:spcPts val="0"/>
        </a:spcAft>
        <a:buClr>
          <a:srgbClr val="000000"/>
        </a:buClr>
        <a:buSzPts val="32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itdiscovery.info/retrokbd" TargetMode="External"/><Relationship Id="rId3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98;p1"/>
          <p:cNvSpPr txBox="1"/>
          <p:nvPr/>
        </p:nvSpPr>
        <p:spPr>
          <a:xfrm>
            <a:off x="45724" y="4869262"/>
            <a:ext cx="9052551" cy="6098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 anchor="ctr">
            <a:spAutoFit/>
          </a:bodyPr>
          <a:lstStyle>
            <a:lvl1pPr algn="ctr">
              <a:defRPr b="1" sz="3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chemeClr val="accent1"/>
                </a:solidFill>
                <a:uFillTx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www.itdiscovery.info/retrokbd</a:t>
            </a:r>
          </a:p>
        </p:txBody>
      </p:sp>
      <p:sp>
        <p:nvSpPr>
          <p:cNvPr id="125" name="Google Shape;99;p1"/>
          <p:cNvSpPr txBox="1"/>
          <p:nvPr/>
        </p:nvSpPr>
        <p:spPr>
          <a:xfrm>
            <a:off x="765668" y="5918001"/>
            <a:ext cx="7652375" cy="6793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normAutofit fontScale="100000" lnSpcReduction="0"/>
          </a:bodyPr>
          <a:lstStyle>
            <a:lvl1pPr algn="ctr">
              <a:lnSpc>
                <a:spcPct val="80000"/>
              </a:lnSpc>
              <a:defRPr sz="2000">
                <a:solidFill>
                  <a:srgbClr val="888888"/>
                </a:solidFill>
              </a:defRPr>
            </a:lvl1pPr>
          </a:lstStyle>
          <a:p>
            <a:pPr/>
            <a:r>
              <a:t>A discussion of systemic issues that set Security Professionals up to fail implementing their program.</a:t>
            </a:r>
          </a:p>
        </p:txBody>
      </p:sp>
      <p:pic>
        <p:nvPicPr>
          <p:cNvPr id="126" name="pasted-image-small.png" descr="pasted-image-smal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855" y="-34808"/>
            <a:ext cx="9144001" cy="2989215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Google Shape;98;p1"/>
          <p:cNvSpPr txBox="1"/>
          <p:nvPr/>
        </p:nvSpPr>
        <p:spPr>
          <a:xfrm>
            <a:off x="45725" y="3229273"/>
            <a:ext cx="9052550" cy="1143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 anchor="ctr">
            <a:spAutoFit/>
          </a:bodyPr>
          <a:lstStyle>
            <a:lvl1pPr algn="ctr">
              <a:defRPr b="1" sz="3600">
                <a:solidFill>
                  <a:schemeClr val="accent1"/>
                </a:solidFill>
              </a:defRPr>
            </a:lvl1pPr>
          </a:lstStyle>
          <a:p>
            <a:pPr/>
            <a:r>
              <a:t>Retro Keyboard USB Keyboard Substitute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xfrm>
            <a:off x="8497942" y="6406805"/>
            <a:ext cx="188859" cy="2642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 Placeholder 2"/>
          <p:cNvSpPr txBox="1"/>
          <p:nvPr>
            <p:ph type="body" idx="1"/>
          </p:nvPr>
        </p:nvSpPr>
        <p:spPr>
          <a:xfrm>
            <a:off x="457200" y="1600199"/>
            <a:ext cx="8229600" cy="4623165"/>
          </a:xfrm>
          <a:prstGeom prst="rect">
            <a:avLst/>
          </a:prstGeom>
        </p:spPr>
        <p:txBody>
          <a:bodyPr/>
          <a:lstStyle/>
          <a:p>
            <a:pPr marL="416052" indent="-312039" defTabSz="832104">
              <a:spcBef>
                <a:spcPts val="200"/>
              </a:spcBef>
              <a:buSzPts val="2900"/>
              <a:defRPr sz="2912"/>
            </a:pPr>
            <a:r>
              <a:t>A switch, not a logic high or low.</a:t>
            </a:r>
          </a:p>
          <a:p>
            <a:pPr lvl="1" marL="832104" indent="-312039" defTabSz="832104">
              <a:spcBef>
                <a:spcPts val="200"/>
              </a:spcBef>
              <a:buSzPts val="2900"/>
              <a:buChar char="•"/>
              <a:defRPr sz="2912"/>
            </a:pPr>
            <a:r>
              <a:t>Single Pole Single Through</a:t>
            </a:r>
          </a:p>
          <a:p>
            <a:pPr lvl="2" marL="1248156" indent="-312039" defTabSz="832104">
              <a:spcBef>
                <a:spcPts val="200"/>
              </a:spcBef>
              <a:buSzPts val="2900"/>
              <a:defRPr sz="2912"/>
            </a:pPr>
            <a:r>
              <a:t>74HCT4066</a:t>
            </a:r>
          </a:p>
          <a:p>
            <a:pPr lvl="1" marL="832104" indent="-312039" defTabSz="832104">
              <a:spcBef>
                <a:spcPts val="200"/>
              </a:spcBef>
              <a:buSzPts val="2900"/>
              <a:buChar char="•"/>
              <a:defRPr sz="2912"/>
            </a:pPr>
          </a:p>
          <a:p>
            <a:pPr marL="416052" indent="-312039" defTabSz="832104">
              <a:spcBef>
                <a:spcPts val="200"/>
              </a:spcBef>
              <a:buSzPts val="2900"/>
              <a:defRPr sz="2912"/>
            </a:pPr>
            <a:r>
              <a:t>A matrix, not a bunch of switches.</a:t>
            </a:r>
          </a:p>
          <a:p>
            <a:pPr lvl="1" marL="832104" indent="-312039" defTabSz="832104">
              <a:spcBef>
                <a:spcPts val="200"/>
              </a:spcBef>
              <a:buSzPts val="2900"/>
              <a:buChar char="•"/>
              <a:defRPr sz="2912"/>
            </a:pPr>
            <a:r>
              <a:t>Single Pole 8 Throw (SP8T)</a:t>
            </a:r>
          </a:p>
          <a:p>
            <a:pPr lvl="2" marL="1248156" indent="-312039" defTabSz="832104">
              <a:spcBef>
                <a:spcPts val="200"/>
              </a:spcBef>
              <a:buSzPts val="2900"/>
              <a:defRPr sz="2912"/>
            </a:pPr>
            <a:r>
              <a:t>74HCT4051</a:t>
            </a:r>
          </a:p>
          <a:p>
            <a:pPr lvl="1" marL="832104" indent="-312039" defTabSz="832104">
              <a:spcBef>
                <a:spcPts val="200"/>
              </a:spcBef>
              <a:buSzPts val="2900"/>
              <a:buChar char="•"/>
              <a:defRPr sz="2912"/>
            </a:pPr>
          </a:p>
          <a:p>
            <a:pPr lvl="1" marL="832104" indent="-312039" defTabSz="832104">
              <a:spcBef>
                <a:spcPts val="200"/>
              </a:spcBef>
              <a:buSzPts val="2900"/>
              <a:buChar char="•"/>
              <a:defRPr sz="2912"/>
            </a:pPr>
          </a:p>
          <a:p>
            <a:pPr marL="416052" indent="-312039" defTabSz="832104">
              <a:spcBef>
                <a:spcPts val="200"/>
              </a:spcBef>
              <a:buSzPts val="2900"/>
              <a:defRPr sz="2912"/>
            </a:pPr>
            <a:r>
              <a:t>Data Select to Microcontroller</a:t>
            </a:r>
          </a:p>
        </p:txBody>
      </p:sp>
      <p:sp>
        <p:nvSpPr>
          <p:cNvPr id="131" name="Slide Number Placeholder 3"/>
          <p:cNvSpPr txBox="1"/>
          <p:nvPr>
            <p:ph type="sldNum" sz="quarter" idx="2"/>
          </p:nvPr>
        </p:nvSpPr>
        <p:spPr>
          <a:xfrm>
            <a:off x="8497942" y="6406805"/>
            <a:ext cx="188858" cy="2642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2" name="Title 6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pPr/>
            <a:r>
              <a:t>ZX-81 Keyboard</a:t>
            </a:r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12528" y="1265779"/>
            <a:ext cx="1491209" cy="23007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93375" y="3739540"/>
            <a:ext cx="1929516" cy="26035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pPr/>
            <a:r>
              <a:t>Reading a USB Keyboard</a:t>
            </a:r>
          </a:p>
        </p:txBody>
      </p:sp>
      <p:sp>
        <p:nvSpPr>
          <p:cNvPr id="137" name="Tex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457199" indent="-342899">
              <a:buSzPts val="2400"/>
              <a:defRPr sz="2400"/>
            </a:pPr>
            <a:r>
              <a:t>   The connector to mate with USB keyboard is a 4 pin USB Type A</a:t>
            </a:r>
          </a:p>
          <a:p>
            <a:pPr marL="457199" indent="-342899">
              <a:buSzPts val="2400"/>
              <a:defRPr sz="2400"/>
            </a:pPr>
            <a:r>
              <a:t>   USB Pins to signal to AVR128DB28</a:t>
            </a:r>
          </a:p>
          <a:p>
            <a:pPr lvl="1" marL="914400" indent="-342900">
              <a:buSzPts val="2400"/>
              <a:buChar char="•"/>
              <a:defRPr sz="2400"/>
            </a:pPr>
            <a:r>
              <a:t>    1 =  +5V, 2 = KBD Clock PIN_PA2, 3 = KBD Data  PIN_PA3, 4 = Gnd</a:t>
            </a:r>
          </a:p>
          <a:p>
            <a:pPr marL="457199" indent="-342899">
              <a:buSzPts val="2400"/>
              <a:defRPr sz="2400"/>
            </a:pPr>
            <a:r>
              <a:t>#include &lt;PS2KeyAdvanced.h&gt; </a:t>
            </a:r>
          </a:p>
          <a:p>
            <a:pPr lvl="1" marL="914400" indent="-342900">
              <a:buSzPts val="2400"/>
              <a:buChar char="•"/>
              <a:defRPr sz="2400"/>
            </a:pPr>
            <a:r>
              <a:t>Make sure to have attachInterupt=All Pins</a:t>
            </a:r>
          </a:p>
          <a:p>
            <a:pPr lvl="1" marL="914400" indent="-342900">
              <a:buSzPts val="2400"/>
              <a:buChar char="•"/>
              <a:defRPr sz="2400"/>
            </a:pPr>
            <a:r>
              <a:t>keyboard.begin(PIN_PA3,PIN_PA2);</a:t>
            </a:r>
          </a:p>
          <a:p>
            <a:pPr lvl="1" marL="914400" indent="-342900">
              <a:buSzPts val="2400"/>
              <a:buChar char="•"/>
              <a:defRPr sz="2400"/>
            </a:pPr>
            <a:r>
              <a:t>uint16_t c = keyboard.read( );</a:t>
            </a:r>
          </a:p>
          <a:p>
            <a:pPr lvl="1" marL="914400" indent="-342900">
              <a:buSzPts val="2400"/>
              <a:buChar char="•"/>
              <a:defRPr sz="2400"/>
            </a:pPr>
            <a:r>
              <a:t>Ignore Keyboard break and only look at make (one code is received for each)</a:t>
            </a:r>
          </a:p>
        </p:txBody>
      </p:sp>
      <p:sp>
        <p:nvSpPr>
          <p:cNvPr id="138" name="Slide Number Placeholder 3"/>
          <p:cNvSpPr txBox="1"/>
          <p:nvPr>
            <p:ph type="sldNum" sz="quarter" idx="2"/>
          </p:nvPr>
        </p:nvSpPr>
        <p:spPr>
          <a:xfrm>
            <a:off x="8497942" y="6406805"/>
            <a:ext cx="188858" cy="2642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8497942" y="6406805"/>
            <a:ext cx="188859" cy="2642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1" name="Schematic_USBtoRetroKeyboard-TH_v1_1.pdf" descr="Schematic_USBtoRetroKeyboard-TH_v1_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91836"/>
            <a:ext cx="9144001" cy="64743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pPr/>
            <a:r>
              <a:t>Shift and Ctrl Keys</a:t>
            </a:r>
          </a:p>
        </p:txBody>
      </p:sp>
      <p:sp>
        <p:nvSpPr>
          <p:cNvPr id="144" name="Tex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Shift and Ctrl require two combined keypresses.</a:t>
            </a:r>
          </a:p>
          <a:p>
            <a:pPr/>
            <a:r>
              <a:t>Jumper the Shift and Ctrl Keys to from the SP8T to the SPST (H3A/H4A to H6)</a:t>
            </a:r>
          </a:p>
          <a:p>
            <a:pPr/>
            <a:r>
              <a:t>Have the AVR command both lines at the same time.</a:t>
            </a:r>
          </a:p>
          <a:p>
            <a:pPr/>
            <a:r>
              <a:t>Last step, create a lookup table to convert the USB Keyboard to the binary output on the SP8Ts and SPST.</a:t>
            </a:r>
          </a:p>
        </p:txBody>
      </p:sp>
      <p:sp>
        <p:nvSpPr>
          <p:cNvPr id="145" name="Slide Number Placeholder 3"/>
          <p:cNvSpPr txBox="1"/>
          <p:nvPr>
            <p:ph type="sldNum" sz="quarter" idx="2"/>
          </p:nvPr>
        </p:nvSpPr>
        <p:spPr>
          <a:xfrm>
            <a:off x="8497942" y="6406805"/>
            <a:ext cx="188858" cy="2642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pPr/>
            <a:r>
              <a:t>Mac Classic Keyboard</a:t>
            </a:r>
          </a:p>
        </p:txBody>
      </p:sp>
      <p:sp>
        <p:nvSpPr>
          <p:cNvPr id="148" name="Tex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306324" indent="-229743" defTabSz="612648">
              <a:spcBef>
                <a:spcPts val="200"/>
              </a:spcBef>
              <a:buSzPts val="2100"/>
              <a:defRPr sz="2144"/>
            </a:pPr>
            <a:r>
              <a:t>Keyboard is Serial Out</a:t>
            </a:r>
          </a:p>
          <a:p>
            <a:pPr marL="306324" indent="-229743" defTabSz="612648">
              <a:spcBef>
                <a:spcPts val="200"/>
              </a:spcBef>
              <a:buSzPts val="2100"/>
              <a:defRPr sz="2144"/>
            </a:pPr>
            <a:r>
              <a:t>Mouse is Differential Pair and Switch</a:t>
            </a:r>
          </a:p>
          <a:p>
            <a:pPr marL="306324" indent="-229743" defTabSz="612648">
              <a:spcBef>
                <a:spcPts val="200"/>
              </a:spcBef>
              <a:buSzPts val="2100"/>
              <a:defRPr sz="2144"/>
            </a:pPr>
            <a:r>
              <a:t>Design grabs unused pins on AVR</a:t>
            </a:r>
          </a:p>
          <a:p>
            <a:pPr lvl="1" marL="612648" indent="-229743" defTabSz="612648">
              <a:spcBef>
                <a:spcPts val="200"/>
              </a:spcBef>
              <a:buSzPts val="2100"/>
              <a:buChar char="•"/>
              <a:defRPr sz="2144"/>
            </a:pPr>
            <a:r>
              <a:t>Keyboard Data = PIN_PF1, Keyboard Clock = PIN_PF0 to RJ-11</a:t>
            </a:r>
          </a:p>
          <a:p>
            <a:pPr lvl="1" marL="612648" indent="-229743" defTabSz="612648">
              <a:spcBef>
                <a:spcPts val="200"/>
              </a:spcBef>
              <a:buSzPts val="2100"/>
              <a:buChar char="•"/>
              <a:defRPr sz="2144"/>
            </a:pPr>
            <a:r>
              <a:t>Mouse Button = PIN_PD1 (Pin 7 or SW-) </a:t>
            </a:r>
          </a:p>
          <a:p>
            <a:pPr lvl="1" marL="612648" indent="-229743" defTabSz="612648">
              <a:spcBef>
                <a:spcPts val="200"/>
              </a:spcBef>
              <a:buSzPts val="2100"/>
              <a:buChar char="•"/>
              <a:defRPr sz="2144"/>
            </a:pPr>
            <a:r>
              <a:t>Mouse X2 = PIN_PA4 (Pin 4)</a:t>
            </a:r>
          </a:p>
          <a:p>
            <a:pPr lvl="1" marL="612648" indent="-229743" defTabSz="612648">
              <a:spcBef>
                <a:spcPts val="200"/>
              </a:spcBef>
              <a:buSzPts val="2100"/>
              <a:buChar char="•"/>
              <a:defRPr sz="2144"/>
            </a:pPr>
            <a:r>
              <a:t>Mouse Y1 = PIN_PA5 (Pin 9) </a:t>
            </a:r>
          </a:p>
          <a:p>
            <a:pPr lvl="1" marL="612648" indent="-229743" defTabSz="612648">
              <a:spcBef>
                <a:spcPts val="200"/>
              </a:spcBef>
              <a:buSzPts val="2100"/>
              <a:buChar char="•"/>
              <a:defRPr sz="2144"/>
            </a:pPr>
            <a:r>
              <a:t>Mouse X1 = PIN_PA6 (Pin 5)</a:t>
            </a:r>
          </a:p>
          <a:p>
            <a:pPr lvl="1" marL="612648" indent="-229743" defTabSz="612648">
              <a:spcBef>
                <a:spcPts val="200"/>
              </a:spcBef>
              <a:buSzPts val="2100"/>
              <a:buChar char="•"/>
              <a:defRPr sz="2144"/>
            </a:pPr>
            <a:r>
              <a:t>Mouse Y2 = PIN_PA7 (Pin 8)</a:t>
            </a:r>
          </a:p>
          <a:p>
            <a:pPr marL="306324" indent="-229743" defTabSz="612648">
              <a:spcBef>
                <a:spcPts val="200"/>
              </a:spcBef>
              <a:buSzPts val="2100"/>
              <a:defRPr sz="2144"/>
            </a:pPr>
            <a:r>
              <a:t>Lookup from USB to Mac Classic</a:t>
            </a:r>
          </a:p>
          <a:p>
            <a:pPr lvl="1" marL="612648" indent="-229743" defTabSz="612648">
              <a:spcBef>
                <a:spcPts val="200"/>
              </a:spcBef>
              <a:buSzPts val="2100"/>
              <a:buChar char="•"/>
              <a:defRPr sz="2144"/>
            </a:pPr>
            <a:r>
              <a:t>Key press via alternate serial out,</a:t>
            </a:r>
          </a:p>
          <a:p>
            <a:pPr lvl="1" marL="612648" indent="-229743" defTabSz="612648">
              <a:spcBef>
                <a:spcPts val="200"/>
              </a:spcBef>
              <a:buSzPts val="2100"/>
              <a:buChar char="•"/>
              <a:defRPr sz="2144"/>
            </a:pPr>
            <a:r>
              <a:t>Mouse moves out via manipulating PA4-7.</a:t>
            </a:r>
          </a:p>
        </p:txBody>
      </p:sp>
      <p:sp>
        <p:nvSpPr>
          <p:cNvPr id="149" name="Slide Number Placeholder 3"/>
          <p:cNvSpPr txBox="1"/>
          <p:nvPr>
            <p:ph type="sldNum" sz="quarter" idx="2"/>
          </p:nvPr>
        </p:nvSpPr>
        <p:spPr>
          <a:xfrm>
            <a:off x="8497942" y="6406805"/>
            <a:ext cx="188858" cy="2642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4000">
                <a:solidFill>
                  <a:schemeClr val="accent1"/>
                </a:solidFill>
              </a:defRPr>
            </a:lvl1pPr>
          </a:lstStyle>
          <a:p>
            <a:pPr/>
            <a:r>
              <a:t>More to Do</a:t>
            </a:r>
          </a:p>
        </p:txBody>
      </p:sp>
      <p:sp>
        <p:nvSpPr>
          <p:cNvPr id="152" name="Tex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Color Computer 1/2/3</a:t>
            </a:r>
          </a:p>
          <a:p>
            <a:pPr/>
            <a:r>
              <a:t>Model 1/3/4</a:t>
            </a:r>
          </a:p>
          <a:p>
            <a:pPr/>
            <a:r>
              <a:t>Commodore 64/Vic 20</a:t>
            </a:r>
          </a:p>
          <a:p>
            <a:pPr/>
            <a:r>
              <a:t>Others?</a:t>
            </a:r>
          </a:p>
        </p:txBody>
      </p:sp>
      <p:sp>
        <p:nvSpPr>
          <p:cNvPr id="153" name="Slide Number Placeholder 3"/>
          <p:cNvSpPr txBox="1"/>
          <p:nvPr>
            <p:ph type="sldNum" sz="quarter" idx="2"/>
          </p:nvPr>
        </p:nvSpPr>
        <p:spPr>
          <a:xfrm>
            <a:off x="8497942" y="6406805"/>
            <a:ext cx="188858" cy="2642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4" name="PCB_USBtoRetroKeyboard-TH-v1_1.png" descr="PCB_USBtoRetroKeyboard-TH-v1_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6541" y="4126300"/>
            <a:ext cx="3781930" cy="21941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PCB_USBtoRetroKeyboard-SM_v1_1.png" descr="PCB_USBtoRetroKeyboard-SM_v1_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45672" y="4174828"/>
            <a:ext cx="2922748" cy="20971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97;p3" descr="Google Shape;97;p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5576" y="3679771"/>
            <a:ext cx="3530959" cy="331195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Google Shape;98;p1"/>
          <p:cNvSpPr txBox="1"/>
          <p:nvPr/>
        </p:nvSpPr>
        <p:spPr>
          <a:xfrm>
            <a:off x="45724" y="4820124"/>
            <a:ext cx="9052551" cy="7081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 anchor="ctr">
            <a:spAutoFit/>
          </a:bodyPr>
          <a:lstStyle>
            <a:lvl1pPr algn="ctr">
              <a:defRPr b="1" sz="4400">
                <a:solidFill>
                  <a:schemeClr val="accent1"/>
                </a:solidFill>
              </a:defRPr>
            </a:lvl1pPr>
          </a:lstStyle>
          <a:p>
            <a:pPr/>
            <a:r>
              <a:t>Questions?</a:t>
            </a:r>
          </a:p>
        </p:txBody>
      </p:sp>
      <p:pic>
        <p:nvPicPr>
          <p:cNvPr id="159" name="pasted-image-small.png" descr="pasted-image-small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855" y="-34808"/>
            <a:ext cx="9144001" cy="2989215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Slide Number"/>
          <p:cNvSpPr txBox="1"/>
          <p:nvPr>
            <p:ph type="sldNum" sz="quarter" idx="2"/>
          </p:nvPr>
        </p:nvSpPr>
        <p:spPr>
          <a:xfrm>
            <a:off x="8497942" y="6406805"/>
            <a:ext cx="188859" cy="2642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パワポ表紙メインビジュアル123　opening,closing">
  <a:themeElements>
    <a:clrScheme name="パワポ表紙メインビジュアル123　opening,closing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パワポ表紙メインビジュアル123　opening,closing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パワポ表紙メインビジュアル123　opening,clos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パワポ表紙メインビジュアル123　opening,closing">
  <a:themeElements>
    <a:clrScheme name="パワポ表紙メインビジュアル123　opening,closing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パワポ表紙メインビジュアル123　opening,closing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パワポ表紙メインビジュアル123　opening,clos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